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4" r:id="rId2"/>
    <p:sldId id="275" r:id="rId3"/>
    <p:sldId id="276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E7F"/>
    <a:srgbClr val="3E6DB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1" autoAdjust="0"/>
    <p:restoredTop sz="94660" autoAdjust="0"/>
  </p:normalViewPr>
  <p:slideViewPr>
    <p:cSldViewPr>
      <p:cViewPr varScale="1">
        <p:scale>
          <a:sx n="62" d="100"/>
          <a:sy n="62" d="100"/>
        </p:scale>
        <p:origin x="84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B7FC9-8650-4241-87D4-EB5AB82AC37C}" type="datetimeFigureOut">
              <a:rPr lang="nl-NL" smtClean="0"/>
              <a:t>19-3-2021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C521B-B3D9-453D-BFCD-67BE478320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203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l-NL" sz="1200" dirty="0"/>
              <a:t>Eerste transplantatie / meerdere transplantaties</a:t>
            </a:r>
          </a:p>
          <a:p>
            <a:pPr>
              <a:lnSpc>
                <a:spcPct val="100000"/>
              </a:lnSpc>
            </a:pPr>
            <a:r>
              <a:rPr lang="nl-NL" sz="1200" dirty="0"/>
              <a:t>Levende donor / overleden donor	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C521B-B3D9-453D-BFCD-67BE4783209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874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0B4EB4-B6B6-4598-9301-D1EFEC46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F7F26-E814-46A2-B090-ADFECC56A828}" type="datetimeFigureOut">
              <a:rPr lang="nl-NL"/>
              <a:pPr>
                <a:defRPr/>
              </a:pPr>
              <a:t>19-3-2021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813DD9-2E02-4452-951C-A4BAA30B6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011BD3-0B33-409A-8D78-99EFF225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A42C3-1AF6-442F-8256-23040EE7FEB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44317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685136-77A5-4E9F-BCF4-C3A79978D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548A9-F85D-48D4-BF9A-D1EA7A2E8F56}" type="datetimeFigureOut">
              <a:rPr lang="nl-NL"/>
              <a:pPr>
                <a:defRPr/>
              </a:pPr>
              <a:t>19-3-2021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8DC6E0-A479-4C3C-8460-648E70147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4965EB-018D-4B12-ADF6-5C92D0569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AB251-2CAC-4E61-BFE4-36F3378B299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4042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091DDF-3657-4F20-88C7-35250BF66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3FC32-468E-4EAB-884D-224A41E7FF0B}" type="datetimeFigureOut">
              <a:rPr lang="nl-NL"/>
              <a:pPr>
                <a:defRPr/>
              </a:pPr>
              <a:t>19-3-2021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9A8DEA-B879-459D-B5DA-40AD48F0F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22179C-E0F0-41EE-9771-0538E40C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662E1-11A8-4751-AFB2-AA69AA4B152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3775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600201"/>
            <a:ext cx="10742984" cy="4002085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78BB22D6-B2C6-49C8-9475-510C6585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-90264"/>
            <a:ext cx="10972800" cy="1143000"/>
          </a:xfrm>
        </p:spPr>
        <p:txBody>
          <a:bodyPr/>
          <a:lstStyle>
            <a:lvl1pPr algn="l">
              <a:defRPr sz="2800" b="1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7003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21F66B-AA74-4F37-96F1-5FD0B663B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680B5-2803-4E44-8B7E-C1D2D0E99FC4}" type="datetimeFigureOut">
              <a:rPr lang="nl-NL"/>
              <a:pPr>
                <a:defRPr/>
              </a:pPr>
              <a:t>19-3-2021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598670-E859-4D3D-9E27-E303DA35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9923D2-735F-490E-87AD-E54AB519A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69B79-36E7-4872-B9C2-B89BD8241E5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4892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B41F6869-A036-4AF0-990A-B743386DD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1EFD8-403A-4125-A900-51710A2BFA77}" type="datetimeFigureOut">
              <a:rPr lang="nl-NL"/>
              <a:pPr>
                <a:defRPr/>
              </a:pPr>
              <a:t>19-3-2021</a:t>
            </a:fld>
            <a:endParaRPr lang="nl-NL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E57B68F6-A427-4E26-A8AE-4F159D634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08B22C5F-73A5-4BAB-A2AB-8B4FC2F1D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551AB-230A-4E2C-8888-F1163ABA961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1067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BC2E12AD-E12D-4237-A938-245B06AC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6F7EA-EC0F-4CB5-83D0-39FBAC4A9326}" type="datetimeFigureOut">
              <a:rPr lang="nl-NL"/>
              <a:pPr>
                <a:defRPr/>
              </a:pPr>
              <a:t>19-3-2021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E35391A2-397D-427D-8733-E8B29AF96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55E522CB-ADF3-44BB-ACC6-7FA87B75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021C8-0968-427D-A779-0B7280D57DA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5723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46F813F2-C3E5-4314-95B1-7AAC870CB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F721-4E7D-47D4-AE86-8A765D5410C6}" type="datetimeFigureOut">
              <a:rPr lang="nl-NL"/>
              <a:pPr>
                <a:defRPr/>
              </a:pPr>
              <a:t>19-3-2021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1DF86536-3D98-44C8-902F-B22C70723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3CE9D191-FCB7-47C2-8701-E8C86FF99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BA1C7-A073-4134-98EB-62DEA23173F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9393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53DEEE05-9BDE-47BC-936E-403AD89E9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FC643-77D2-4E73-B7EF-448EB2A88E85}" type="datetimeFigureOut">
              <a:rPr lang="nl-NL"/>
              <a:pPr>
                <a:defRPr/>
              </a:pPr>
              <a:t>19-3-2021</a:t>
            </a:fld>
            <a:endParaRPr lang="nl-NL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D557C084-8ADA-4E6D-9AAF-C371733D0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671029B7-029E-4CB1-AB67-60BF51DA9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65076-CDE0-42F0-9922-696896B8CE0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77675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E42E9F53-6769-43C4-8DBE-F632234B9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95A7A-D4CB-441F-B97E-B4B8E5EA983F}" type="datetimeFigureOut">
              <a:rPr lang="nl-NL"/>
              <a:pPr>
                <a:defRPr/>
              </a:pPr>
              <a:t>19-3-2021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6C12E332-A6FC-4D9F-ACDA-F3FE4A5A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A3A35AB-A18C-4B3B-9E6E-0A1418F4E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99145-F6F3-41CD-9241-13CDE7086FB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37589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920C7498-2D2F-4ABC-9A1A-AEB7B7E65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EA9CA-D687-466D-9098-1E13A5FB901A}" type="datetimeFigureOut">
              <a:rPr lang="nl-NL"/>
              <a:pPr>
                <a:defRPr/>
              </a:pPr>
              <a:t>19-3-2021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EA40C8BD-BE01-4DB2-B732-65CECC7A0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BDE79E1-8B39-4826-B22C-DD0E9C351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84206-B94C-48C8-82AB-181A942A083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3915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99B87EA8-CEBB-43FC-8040-6485EB91AED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CDBA65EF-609E-4E69-93C6-89E5B1C9B9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55DD86-73F4-4CE2-AFAD-DCF752D772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D526BC-71AC-4FED-9E04-85E9597AD311}" type="datetimeFigureOut">
              <a:rPr lang="nl-NL"/>
              <a:pPr>
                <a:defRPr/>
              </a:pPr>
              <a:t>19-3-2021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E663A0-F6AB-4DAD-AC6A-8C80BE721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CDBB3D-504C-49D5-96B5-4FBFAB316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4BCFF1D-7F1C-47BC-9838-B8541FD03FF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pic>
        <p:nvPicPr>
          <p:cNvPr id="7" name="Afbeelding 2">
            <a:extLst>
              <a:ext uri="{FF2B5EF4-FFF2-40B4-BE49-F238E27FC236}">
                <a16:creationId xmlns:a16="http://schemas.microsoft.com/office/drawing/2014/main" id="{28FD6B55-AE22-43AA-B16F-F5D5CB2E0F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4538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14">
            <a:extLst>
              <a:ext uri="{FF2B5EF4-FFF2-40B4-BE49-F238E27FC236}">
                <a16:creationId xmlns:a16="http://schemas.microsoft.com/office/drawing/2014/main" id="{A30D9DC4-C334-4EE2-A74A-2E85F92BA5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88" y="5753100"/>
            <a:ext cx="161131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F1F457E9-D927-429A-8256-7F69CC09E3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2191999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Afbeelding 14">
            <a:extLst>
              <a:ext uri="{FF2B5EF4-FFF2-40B4-BE49-F238E27FC236}">
                <a16:creationId xmlns:a16="http://schemas.microsoft.com/office/drawing/2014/main" id="{629602C4-F847-44A2-A760-50094F9B2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88" y="5753100"/>
            <a:ext cx="161131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kstvak 15">
            <a:extLst>
              <a:ext uri="{FF2B5EF4-FFF2-40B4-BE49-F238E27FC236}">
                <a16:creationId xmlns:a16="http://schemas.microsoft.com/office/drawing/2014/main" id="{F243B05F-57A9-4F19-BEBD-CDCAA2B65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2" y="1225344"/>
            <a:ext cx="9865096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nl-NL" altLang="en-US" sz="5400" i="1" dirty="0">
                <a:solidFill>
                  <a:srgbClr val="3E6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Getransplanteerd,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nl-NL" altLang="en-US" sz="5400" i="1" dirty="0">
                <a:solidFill>
                  <a:srgbClr val="3E6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nieuw hoofdstuk?</a:t>
            </a:r>
          </a:p>
        </p:txBody>
      </p:sp>
      <p:pic>
        <p:nvPicPr>
          <p:cNvPr id="2056" name="Picture 4">
            <a:extLst>
              <a:ext uri="{FF2B5EF4-FFF2-40B4-BE49-F238E27FC236}">
                <a16:creationId xmlns:a16="http://schemas.microsoft.com/office/drawing/2014/main" id="{49F71220-8673-43AF-BBAF-A139FCCC1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2191999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983432" y="3212976"/>
            <a:ext cx="100091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</a:rPr>
              <a:t>Inleiding/opening</a:t>
            </a:r>
          </a:p>
          <a:p>
            <a:endParaRPr lang="nl-NL" sz="2600" b="1" dirty="0">
              <a:solidFill>
                <a:srgbClr val="FF0000"/>
              </a:solidFill>
            </a:endParaRPr>
          </a:p>
          <a:p>
            <a:r>
              <a:rPr lang="nl-NL" sz="2800" b="1" dirty="0">
                <a:solidFill>
                  <a:srgbClr val="FF0000"/>
                </a:solidFill>
              </a:rPr>
              <a:t>Gerben van den Bosch</a:t>
            </a:r>
          </a:p>
          <a:p>
            <a:r>
              <a:rPr lang="nl-NL" sz="2600" dirty="0">
                <a:solidFill>
                  <a:srgbClr val="FF0000"/>
                </a:solidFill>
              </a:rPr>
              <a:t>medisch maatschappelijk werker Nierziekten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314E9BE-8356-4009-88D2-00E67226185C}"/>
              </a:ext>
            </a:extLst>
          </p:cNvPr>
          <p:cNvSpPr txBox="1"/>
          <p:nvPr/>
        </p:nvSpPr>
        <p:spPr>
          <a:xfrm>
            <a:off x="100297" y="6397973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Webinar 25 maart 2021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C647D44-0961-4EDC-A68D-BFD229998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440" y="5123663"/>
            <a:ext cx="2808312" cy="3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05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1781773"/>
            <a:ext cx="2103356" cy="354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14240" y="1210273"/>
            <a:ext cx="10278304" cy="5184575"/>
          </a:xfrm>
        </p:spPr>
        <p:txBody>
          <a:bodyPr>
            <a:normAutofit fontScale="85000" lnSpcReduction="20000"/>
          </a:bodyPr>
          <a:lstStyle/>
          <a:p>
            <a:r>
              <a:rPr lang="nl-NL" sz="3300" dirty="0"/>
              <a:t>Het afweerstelsel blijft altijd zoeken naar lichaamsvreemd materiaal (zoals de nier)</a:t>
            </a:r>
          </a:p>
          <a:p>
            <a:r>
              <a:rPr lang="nl-NL" sz="3300" dirty="0"/>
              <a:t>Bij ontsteking is je afweerstelsel actiever</a:t>
            </a:r>
          </a:p>
          <a:p>
            <a:r>
              <a:rPr lang="nl-NL" sz="3300" dirty="0"/>
              <a:t>Ook lang na niertransplantatie kan afstoting volgen</a:t>
            </a:r>
          </a:p>
          <a:p>
            <a:pPr lvl="1"/>
            <a:r>
              <a:rPr lang="nl-NL" dirty="0"/>
              <a:t>door pech</a:t>
            </a:r>
          </a:p>
          <a:p>
            <a:pPr lvl="1"/>
            <a:r>
              <a:rPr lang="nl-NL" dirty="0"/>
              <a:t>doordat pillen minder zorgvuldig ingenomen worden</a:t>
            </a:r>
          </a:p>
          <a:p>
            <a:r>
              <a:rPr lang="nl-NL" sz="3300" dirty="0"/>
              <a:t>Afweerpillen pakken verschillende onderdelen van het afweerstelsel aan</a:t>
            </a:r>
          </a:p>
          <a:p>
            <a:pPr lvl="1"/>
            <a:r>
              <a:rPr lang="nl-NL" dirty="0"/>
              <a:t>zij vullen elkaar aan</a:t>
            </a:r>
          </a:p>
          <a:p>
            <a:r>
              <a:rPr lang="nl-NL" sz="3300" dirty="0"/>
              <a:t>Wij leren steeds meer </a:t>
            </a:r>
          </a:p>
          <a:p>
            <a:r>
              <a:rPr lang="nl-NL" sz="3300" dirty="0"/>
              <a:t>Zoeken naar evenwicht tussen werking en bijwerking</a:t>
            </a:r>
          </a:p>
          <a:p>
            <a:r>
              <a:rPr lang="nl-NL" sz="3300" dirty="0"/>
              <a:t>Nog steeds geen goede manier om te weten</a:t>
            </a:r>
          </a:p>
          <a:p>
            <a:pPr lvl="1"/>
            <a:r>
              <a:rPr lang="nl-NL" dirty="0"/>
              <a:t> wie maar weinig (of geen) afweerremmende medicijnen nodig heeft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83432" y="67273"/>
            <a:ext cx="10972800" cy="1143000"/>
          </a:xfrm>
        </p:spPr>
        <p:txBody>
          <a:bodyPr/>
          <a:lstStyle/>
          <a:p>
            <a:r>
              <a:rPr lang="nl-NL" dirty="0"/>
              <a:t>Waar zijn die afweer-pillen goed voor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E044D4B-AB85-46F3-AA87-35C8400C21A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12" y="638773"/>
            <a:ext cx="2033711" cy="7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31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b - Nierstichting - Receptenboekje Pas op voor verborgen zout! - Pagina 1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1119">
            <a:off x="9726008" y="2394563"/>
            <a:ext cx="1812990" cy="25631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67408" y="1268760"/>
            <a:ext cx="9865096" cy="5472608"/>
          </a:xfrm>
        </p:spPr>
        <p:txBody>
          <a:bodyPr>
            <a:normAutofit fontScale="77500" lnSpcReduction="20000"/>
          </a:bodyPr>
          <a:lstStyle/>
          <a:p>
            <a:r>
              <a:rPr lang="nl-NL" sz="3600" dirty="0"/>
              <a:t>Richtlijnen zijn geen kookboek </a:t>
            </a:r>
          </a:p>
          <a:p>
            <a:pPr lvl="1"/>
            <a:r>
              <a:rPr lang="nl-NL" sz="3100" dirty="0"/>
              <a:t>en zelfs kookboeken hebben verschillende recepten voor hetzelfde gere</a:t>
            </a:r>
            <a:r>
              <a:rPr lang="nl-NL" dirty="0"/>
              <a:t>cht</a:t>
            </a:r>
          </a:p>
          <a:p>
            <a:r>
              <a:rPr lang="nl-NL" sz="3600" dirty="0"/>
              <a:t>Er is geen vaste goede of beste behandeling om afstoting te voorkomen</a:t>
            </a:r>
          </a:p>
          <a:p>
            <a:pPr lvl="1"/>
            <a:r>
              <a:rPr lang="nl-NL" sz="3100" dirty="0"/>
              <a:t>Verschillen tussen ziekenhuizen door:</a:t>
            </a:r>
          </a:p>
          <a:p>
            <a:pPr lvl="2"/>
            <a:r>
              <a:rPr lang="nl-NL" sz="3100" dirty="0"/>
              <a:t>verschillende bevolkingsopbouw</a:t>
            </a:r>
          </a:p>
          <a:p>
            <a:pPr lvl="2"/>
            <a:r>
              <a:rPr lang="nl-NL" sz="3100" dirty="0"/>
              <a:t>folklore</a:t>
            </a:r>
          </a:p>
          <a:p>
            <a:pPr lvl="2"/>
            <a:r>
              <a:rPr lang="nl-NL" sz="3100" dirty="0"/>
              <a:t>het net wat anders interpreteren van dezelfde studies</a:t>
            </a:r>
          </a:p>
          <a:p>
            <a:pPr lvl="1"/>
            <a:r>
              <a:rPr lang="nl-NL" sz="3100" dirty="0"/>
              <a:t>Verschillen tussen patiënten door:</a:t>
            </a:r>
          </a:p>
          <a:p>
            <a:pPr lvl="2"/>
            <a:r>
              <a:rPr lang="nl-NL" sz="3100" dirty="0"/>
              <a:t>andere medische problemen</a:t>
            </a:r>
          </a:p>
          <a:p>
            <a:pPr lvl="2"/>
            <a:r>
              <a:rPr lang="nl-NL" sz="3100" dirty="0"/>
              <a:t>leeftijd</a:t>
            </a:r>
          </a:p>
          <a:p>
            <a:r>
              <a:rPr lang="nl-NL" sz="3600" dirty="0"/>
              <a:t>Elk ziekenhuis in Nederland heeft goede schema’s </a:t>
            </a:r>
          </a:p>
          <a:p>
            <a:r>
              <a:rPr lang="nl-NL" sz="3600" dirty="0"/>
              <a:t>Meer en meer samenwerking en afstemming door onderzoeken</a:t>
            </a:r>
          </a:p>
          <a:p>
            <a:pPr lvl="2"/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11424" y="-126919"/>
            <a:ext cx="10972800" cy="1143000"/>
          </a:xfrm>
        </p:spPr>
        <p:txBody>
          <a:bodyPr/>
          <a:lstStyle/>
          <a:p>
            <a:r>
              <a:rPr lang="nl-NL" dirty="0"/>
              <a:t>Waarom verschillende schema’s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2DAB67C-D1EC-4843-8D57-78C11D85B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90" y="608587"/>
            <a:ext cx="2033711" cy="7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20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67408" y="1371907"/>
            <a:ext cx="10286628" cy="4793397"/>
          </a:xfrm>
        </p:spPr>
        <p:txBody>
          <a:bodyPr/>
          <a:lstStyle/>
          <a:p>
            <a:r>
              <a:rPr lang="nl-NL" sz="2800" dirty="0"/>
              <a:t>Bijna iedereen wil het goed doen</a:t>
            </a:r>
          </a:p>
          <a:p>
            <a:r>
              <a:rPr lang="nl-NL" sz="2800" dirty="0"/>
              <a:t>Toch lukt het niet</a:t>
            </a:r>
          </a:p>
          <a:p>
            <a:r>
              <a:rPr lang="nl-NL" sz="2800" dirty="0"/>
              <a:t>Hoe help je jezelf</a:t>
            </a:r>
          </a:p>
          <a:p>
            <a:pPr lvl="1"/>
            <a:r>
              <a:rPr lang="nl-NL" dirty="0"/>
              <a:t>Oplossing die bij je past</a:t>
            </a:r>
          </a:p>
          <a:p>
            <a:pPr lvl="1"/>
            <a:r>
              <a:rPr lang="nl-NL" dirty="0"/>
              <a:t>Vaste plek/ vast patroon </a:t>
            </a:r>
            <a:br>
              <a:rPr lang="nl-NL" dirty="0"/>
            </a:br>
            <a:r>
              <a:rPr lang="nl-NL" dirty="0"/>
              <a:t>=&gt; is de vaste plek de goede plek?</a:t>
            </a:r>
          </a:p>
          <a:p>
            <a:pPr lvl="1"/>
            <a:r>
              <a:rPr lang="nl-NL" dirty="0"/>
              <a:t>Apps of wekkers of ander reminders (je partner</a:t>
            </a:r>
            <a:r>
              <a:rPr lang="nl-NL" dirty="0">
                <a:sym typeface="Wingdings" panose="05000000000000000000" pitchFamily="2" charset="2"/>
              </a:rPr>
              <a:t>)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Plan B: reservepillen op plek waar je vaak komt 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=&gt; auto/ werk/ handtas</a:t>
            </a:r>
            <a:endParaRPr lang="nl-NL" dirty="0"/>
          </a:p>
          <a:p>
            <a:pPr lvl="1"/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Goed innemen medicatie</a:t>
            </a:r>
          </a:p>
        </p:txBody>
      </p:sp>
      <p:pic>
        <p:nvPicPr>
          <p:cNvPr id="1026" name="Picture 2" descr="Best Pill Reminder App: Explorer Choice | Tech-enhanced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713582"/>
            <a:ext cx="5355708" cy="214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101B400-5B21-4CD1-A8CF-99C30ED7C1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90" y="608587"/>
            <a:ext cx="2033711" cy="7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05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67408" y="1407609"/>
            <a:ext cx="10526960" cy="5045727"/>
          </a:xfrm>
        </p:spPr>
        <p:txBody>
          <a:bodyPr/>
          <a:lstStyle/>
          <a:p>
            <a:r>
              <a:rPr lang="nl-NL" sz="2800" dirty="0"/>
              <a:t>Verschillende klachten =&gt; Veel</a:t>
            </a:r>
          </a:p>
          <a:p>
            <a:r>
              <a:rPr lang="nl-NL" sz="2800" dirty="0"/>
              <a:t>Advies:</a:t>
            </a:r>
          </a:p>
          <a:p>
            <a:pPr lvl="1"/>
            <a:r>
              <a:rPr lang="nl-NL" dirty="0"/>
              <a:t>Bespreek klachten met uw behandelaar</a:t>
            </a:r>
          </a:p>
          <a:p>
            <a:pPr lvl="1"/>
            <a:r>
              <a:rPr lang="nl-NL" dirty="0"/>
              <a:t>In overleg met behandelaar kan gekeken worden:</a:t>
            </a:r>
          </a:p>
          <a:p>
            <a:pPr lvl="2"/>
            <a:r>
              <a:rPr lang="nl-NL" dirty="0"/>
              <a:t>Is de klacht een bijwerking</a:t>
            </a:r>
          </a:p>
          <a:p>
            <a:pPr lvl="2"/>
            <a:r>
              <a:rPr lang="nl-NL" dirty="0"/>
              <a:t>Wat zijn de mogelijke oplossingen</a:t>
            </a:r>
          </a:p>
          <a:p>
            <a:pPr lvl="2"/>
            <a:r>
              <a:rPr lang="nl-NL" dirty="0"/>
              <a:t>Wat zijn de risico’s van medicatie verandering/ is de winst groot genoeg</a:t>
            </a:r>
          </a:p>
          <a:p>
            <a:pPr lvl="1"/>
            <a:r>
              <a:rPr lang="nl-NL" dirty="0"/>
              <a:t>Soms heeft iemand zoveel verschillende klachten </a:t>
            </a:r>
            <a:br>
              <a:rPr lang="nl-NL" dirty="0"/>
            </a:br>
            <a:r>
              <a:rPr lang="nl-NL" dirty="0"/>
              <a:t>dat je moet kiezen voor de oplossing met de minste nadelen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Bijwerkingen komen veel voor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D03DB66-B22F-4399-AFEA-57E58475CF5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90" y="608587"/>
            <a:ext cx="2033711" cy="7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43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67408" y="1463406"/>
            <a:ext cx="10598968" cy="4781127"/>
          </a:xfrm>
        </p:spPr>
        <p:txBody>
          <a:bodyPr>
            <a:normAutofit fontScale="85000" lnSpcReduction="20000"/>
          </a:bodyPr>
          <a:lstStyle/>
          <a:p>
            <a:r>
              <a:rPr lang="nl-NL" sz="3300" dirty="0"/>
              <a:t>Meer en meer aandacht voor de mens en niet alleen de nier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3300" dirty="0"/>
              <a:t>Nierstichting/ NVN/ Sport en transplantatie/ Leefstijlbegeleiding</a:t>
            </a:r>
          </a:p>
          <a:p>
            <a:pPr lvl="2"/>
            <a:r>
              <a:rPr lang="nl-NL" sz="2800" dirty="0"/>
              <a:t>Zelfmanagement</a:t>
            </a:r>
          </a:p>
          <a:p>
            <a:pPr lvl="2"/>
            <a:r>
              <a:rPr lang="nl-NL" sz="2800" dirty="0"/>
              <a:t>PROMS: Patiënt </a:t>
            </a:r>
            <a:r>
              <a:rPr lang="nl-NL" sz="2800" dirty="0" err="1"/>
              <a:t>Related</a:t>
            </a:r>
            <a:r>
              <a:rPr lang="nl-NL" sz="2800" dirty="0"/>
              <a:t> </a:t>
            </a:r>
            <a:r>
              <a:rPr lang="nl-NL" sz="2800" dirty="0" err="1"/>
              <a:t>Outcome</a:t>
            </a:r>
            <a:r>
              <a:rPr lang="nl-NL" sz="2800" dirty="0"/>
              <a:t> </a:t>
            </a:r>
            <a:r>
              <a:rPr lang="nl-NL" sz="2800" dirty="0" err="1"/>
              <a:t>Measurements</a:t>
            </a:r>
            <a:r>
              <a:rPr lang="nl-NL" sz="2800" dirty="0"/>
              <a:t> </a:t>
            </a:r>
          </a:p>
          <a:p>
            <a:pPr lvl="3"/>
            <a:r>
              <a:rPr lang="nl-NL" sz="2600" dirty="0"/>
              <a:t>Wat is belangrijk voor u/ wat moet voor u beter/ wat maakt voor u de transplantatie een succes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3300" dirty="0"/>
              <a:t>In verschillende ziekenhuizen/regio’s meer en meer aandacht hiervoor:</a:t>
            </a:r>
          </a:p>
          <a:p>
            <a:pPr lvl="2"/>
            <a:r>
              <a:rPr lang="nl-NL" sz="2600" dirty="0"/>
              <a:t>Walk &amp; Talk</a:t>
            </a:r>
          </a:p>
          <a:p>
            <a:pPr lvl="2"/>
            <a:r>
              <a:rPr lang="nl-NL" sz="2600" dirty="0"/>
              <a:t>Bewegen na transplantatie</a:t>
            </a:r>
          </a:p>
          <a:p>
            <a:pPr lvl="2"/>
            <a:r>
              <a:rPr lang="nl-NL" sz="2600" dirty="0"/>
              <a:t>Revalidatie programma’s</a:t>
            </a:r>
          </a:p>
          <a:p>
            <a:pPr lvl="2"/>
            <a:r>
              <a:rPr lang="nl-NL" sz="2600" dirty="0"/>
              <a:t>Aanzet studie</a:t>
            </a:r>
          </a:p>
          <a:p>
            <a:r>
              <a:rPr lang="nl-NL" sz="3300" dirty="0"/>
              <a:t>Doel: aansluiten bij wat mensen kunnen/ willen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Gezonde nier in een gezond lichaam</a:t>
            </a:r>
          </a:p>
        </p:txBody>
      </p:sp>
      <p:pic>
        <p:nvPicPr>
          <p:cNvPr id="5122" name="Picture 2" descr="A Simple Way To Keep Your Kidneys Healthy - GOQi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5"/>
          <a:stretch/>
        </p:blipFill>
        <p:spPr bwMode="auto">
          <a:xfrm>
            <a:off x="8616280" y="4125439"/>
            <a:ext cx="1828471" cy="210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48F9CC9-FED9-4C0D-957A-05F9B4B4D51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90" y="608587"/>
            <a:ext cx="2033711" cy="7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02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95400" y="1407609"/>
            <a:ext cx="10598968" cy="4841804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/>
              <a:t>Kanker preventie:</a:t>
            </a:r>
          </a:p>
          <a:p>
            <a:pPr lvl="1"/>
            <a:r>
              <a:rPr lang="nl-NL" dirty="0"/>
              <a:t>Getransplanteerden (en hun dokters) verliezen kankerpreventie vaak beetje uit het oog</a:t>
            </a:r>
          </a:p>
          <a:p>
            <a:pPr lvl="1"/>
            <a:r>
              <a:rPr lang="nl-NL" dirty="0"/>
              <a:t>Kanker komt vaker voor na niertransplantatie</a:t>
            </a:r>
          </a:p>
          <a:p>
            <a:pPr lvl="1"/>
            <a:r>
              <a:rPr lang="nl-NL" dirty="0"/>
              <a:t> 2 dingen die je zelf kan doen:</a:t>
            </a:r>
          </a:p>
          <a:p>
            <a:pPr lvl="2"/>
            <a:r>
              <a:rPr lang="nl-NL" dirty="0"/>
              <a:t>Zorgen met je behandelaar dat er een plan is om huidkankeronderzoek te laten doen</a:t>
            </a:r>
          </a:p>
          <a:p>
            <a:pPr lvl="2"/>
            <a:r>
              <a:rPr lang="nl-NL" dirty="0"/>
              <a:t>Deelname aan bevolkingsonderzoek voor baarmoeder-, borst- en dikke darmkanker</a:t>
            </a:r>
          </a:p>
          <a:p>
            <a:pPr lvl="1"/>
            <a:r>
              <a:rPr lang="nl-NL" dirty="0"/>
              <a:t>Extra onderzoek naar prostaat of nierkanker is niet nodig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Gezonde nier in een gezond lichaam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6348AD4-CA84-4B42-8D90-D969BCEEAAC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90" y="608587"/>
            <a:ext cx="2033711" cy="7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53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67408" y="1600202"/>
            <a:ext cx="10585176" cy="2626054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/>
              <a:t>Hart en vaatziekten</a:t>
            </a:r>
          </a:p>
          <a:p>
            <a:pPr lvl="1"/>
            <a:r>
              <a:rPr lang="nl-NL" dirty="0"/>
              <a:t>Belangrijkste oorzaak van overlijden voor ontvangers</a:t>
            </a:r>
          </a:p>
          <a:p>
            <a:pPr lvl="1"/>
            <a:r>
              <a:rPr lang="nl-NL" dirty="0"/>
              <a:t>Behandeling:</a:t>
            </a:r>
          </a:p>
          <a:p>
            <a:pPr lvl="2"/>
            <a:r>
              <a:rPr lang="nl-NL" dirty="0"/>
              <a:t>Pillen =&gt; cholesterol/ bloeddruk/ eiwitverlies van de nier goed houden</a:t>
            </a:r>
          </a:p>
          <a:p>
            <a:pPr lvl="2"/>
            <a:r>
              <a:rPr lang="nl-NL" dirty="0"/>
              <a:t>Levensstijl =&gt; bewegen/ stoppen met roken/ afvallen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Gezonde nier in een gezond lichaam</a:t>
            </a:r>
          </a:p>
        </p:txBody>
      </p:sp>
      <p:pic>
        <p:nvPicPr>
          <p:cNvPr id="4" name="Picture 2" descr="A Simple Way To Keep Your Kidneys Healthy - GOQi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5"/>
          <a:stretch/>
        </p:blipFill>
        <p:spPr bwMode="auto">
          <a:xfrm>
            <a:off x="8544272" y="3719485"/>
            <a:ext cx="1828471" cy="210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FCEDAC1-8CE2-48A9-AB5A-2B93F7A4A17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90" y="608587"/>
            <a:ext cx="2033711" cy="7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46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95400" y="1196752"/>
            <a:ext cx="11175032" cy="5517232"/>
          </a:xfrm>
        </p:spPr>
        <p:txBody>
          <a:bodyPr>
            <a:normAutofit fontScale="77500" lnSpcReduction="20000"/>
          </a:bodyPr>
          <a:lstStyle/>
          <a:p>
            <a:r>
              <a:rPr lang="nl-NL" sz="3300" dirty="0"/>
              <a:t>Elk ziekenhuis apart advies: </a:t>
            </a:r>
          </a:p>
          <a:p>
            <a:pPr lvl="1"/>
            <a:r>
              <a:rPr lang="nl-NL" sz="3100" dirty="0"/>
              <a:t>Verboden voor 3 maanden of een jaar/ Oppassen etc.</a:t>
            </a:r>
          </a:p>
          <a:p>
            <a:r>
              <a:rPr lang="nl-NL" sz="3300" dirty="0"/>
              <a:t>Mijn mening:</a:t>
            </a:r>
          </a:p>
          <a:p>
            <a:pPr lvl="1"/>
            <a:r>
              <a:rPr lang="nl-NL" sz="3100" dirty="0"/>
              <a:t>Rauwe en niet hygiënisch bereide voedingsmiddelen kunnen bij iedereen infecties veroorzaken </a:t>
            </a:r>
          </a:p>
          <a:p>
            <a:pPr lvl="1"/>
            <a:r>
              <a:rPr lang="nl-NL" sz="3100" dirty="0"/>
              <a:t>De kans bij een transplantatiepatiënt is gewoon flink groter</a:t>
            </a:r>
          </a:p>
          <a:p>
            <a:pPr lvl="2"/>
            <a:r>
              <a:rPr lang="nl-NL" sz="2800" dirty="0"/>
              <a:t>Kort na transplantatie zeer fors; langer na transplantatie nog steeds</a:t>
            </a:r>
          </a:p>
          <a:p>
            <a:pPr lvl="2"/>
            <a:r>
              <a:rPr lang="nl-NL" sz="2800" dirty="0"/>
              <a:t>Je merkt het vanzelf als je infectie hebt; meestal aan een buikgriep maar soms kan het levensbedreigend zijn (Listeria)</a:t>
            </a:r>
          </a:p>
          <a:p>
            <a:pPr lvl="1"/>
            <a:r>
              <a:rPr lang="nl-NL" sz="3100" dirty="0"/>
              <a:t>Mijn taak: patiënt informeren over de risico’s</a:t>
            </a:r>
          </a:p>
          <a:p>
            <a:pPr lvl="1"/>
            <a:r>
              <a:rPr lang="nl-NL" sz="3100" dirty="0"/>
              <a:t>Taak patiënt: zelf kiezen of je het genot groot genoeg vind voor het risico </a:t>
            </a:r>
          </a:p>
          <a:p>
            <a:r>
              <a:rPr lang="nl-NL" sz="3300" dirty="0"/>
              <a:t>Uitzondering: Hepatitis E: je merkt pas te laat dat je infectie hebt</a:t>
            </a:r>
          </a:p>
          <a:p>
            <a:pPr lvl="2"/>
            <a:r>
              <a:rPr lang="nl-NL" sz="2800" dirty="0"/>
              <a:t>onvoldoende verhit vlees van varkens, herten, wilde zwijnen, oesters en mosselen</a:t>
            </a:r>
          </a:p>
          <a:p>
            <a:pPr lvl="2"/>
            <a:r>
              <a:rPr lang="nl-NL" sz="2800" dirty="0"/>
              <a:t>Let op ook: paté/ leverworst/ gedroogde worst</a:t>
            </a:r>
          </a:p>
          <a:p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Gezonde en </a:t>
            </a:r>
            <a:r>
              <a:rPr lang="nl-NL" dirty="0">
                <a:solidFill>
                  <a:srgbClr val="FFFF00"/>
                </a:solidFill>
              </a:rPr>
              <a:t>veilige voeding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582A7B8-3EC6-4644-A625-8BEE6CAA7B8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90" y="608587"/>
            <a:ext cx="2033711" cy="7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23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95400" y="1124744"/>
            <a:ext cx="10684769" cy="5400600"/>
          </a:xfrm>
        </p:spPr>
        <p:txBody>
          <a:bodyPr/>
          <a:lstStyle/>
          <a:p>
            <a:r>
              <a:rPr lang="nl-NL" sz="2800" dirty="0"/>
              <a:t>Vaccinatie: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Voor transplantatiepatiënten is nu </a:t>
            </a:r>
            <a:r>
              <a:rPr lang="nl-NL" dirty="0" err="1"/>
              <a:t>Moderna</a:t>
            </a:r>
            <a:r>
              <a:rPr lang="nl-NL" dirty="0"/>
              <a:t> vaccin gereserveerd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Dat is een mRNA vaccin</a:t>
            </a:r>
          </a:p>
          <a:p>
            <a:r>
              <a:rPr lang="nl-NL" sz="2800" dirty="0"/>
              <a:t>Twee dingen: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Vaccinatie is nu voor groepen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Veel mensen vaccineren =&gt; minder mensen die besmet raken,</a:t>
            </a:r>
            <a:br>
              <a:rPr lang="nl-NL" dirty="0"/>
            </a:br>
            <a:r>
              <a:rPr lang="nl-NL" dirty="0"/>
              <a:t>dus veiliger voor kwetsbare patiënten; </a:t>
            </a:r>
          </a:p>
          <a:p>
            <a:pPr lvl="2"/>
            <a:r>
              <a:rPr lang="nl-NL" dirty="0"/>
              <a:t>voor deze campagne is het individuele effect minder belangrijk dan het groepseffect</a:t>
            </a:r>
          </a:p>
          <a:p>
            <a:r>
              <a:rPr lang="nl-NL" sz="2800" dirty="0"/>
              <a:t>Elk vaccin is minder effectief bij mensen die afweerremmende medicijnen gebruiken</a:t>
            </a:r>
          </a:p>
          <a:p>
            <a:pPr lvl="1"/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Niertransplantatie en COVID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50C2CD1-3605-415F-BD45-5C796252AC5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90" y="608587"/>
            <a:ext cx="2033711" cy="7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64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67407" y="1556792"/>
            <a:ext cx="9865097" cy="4608512"/>
          </a:xfrm>
        </p:spPr>
        <p:txBody>
          <a:bodyPr/>
          <a:lstStyle/>
          <a:p>
            <a:r>
              <a:rPr lang="nl-NL" sz="2800" dirty="0"/>
              <a:t>Vaccinatie via de ziekenhuizen</a:t>
            </a:r>
          </a:p>
          <a:p>
            <a:r>
              <a:rPr lang="nl-NL" sz="2800" dirty="0" err="1"/>
              <a:t>Moderna</a:t>
            </a:r>
            <a:r>
              <a:rPr lang="nl-NL" sz="2800" dirty="0"/>
              <a:t> vaccin</a:t>
            </a:r>
          </a:p>
          <a:p>
            <a:r>
              <a:rPr lang="nl-NL" sz="2800" dirty="0"/>
              <a:t>Eerste vaccinaties in 2-3 weken</a:t>
            </a:r>
          </a:p>
          <a:p>
            <a:r>
              <a:rPr lang="nl-NL" sz="2800" dirty="0"/>
              <a:t>In aantal ziekenhuizen onderzoek naar effect vaccin</a:t>
            </a:r>
          </a:p>
          <a:p>
            <a:pPr lvl="1">
              <a:buFontTx/>
              <a:buChar char="-"/>
            </a:pPr>
            <a:r>
              <a:rPr lang="nl-NL" dirty="0"/>
              <a:t>Nijmegen, Rotterdam, Groningen en Amsterdam</a:t>
            </a:r>
          </a:p>
          <a:p>
            <a:pPr lvl="1">
              <a:buFontTx/>
              <a:buChar char="-"/>
            </a:pPr>
            <a:r>
              <a:rPr lang="nl-NL" dirty="0"/>
              <a:t>die patiënten zijn al gevaccineerd</a:t>
            </a:r>
          </a:p>
          <a:p>
            <a:r>
              <a:rPr lang="nl-NL" sz="2800" dirty="0"/>
              <a:t>ASTRA-</a:t>
            </a:r>
            <a:r>
              <a:rPr lang="nl-NL" sz="2800" dirty="0" err="1"/>
              <a:t>Zeneca</a:t>
            </a:r>
            <a:r>
              <a:rPr lang="nl-NL" sz="2800" dirty="0"/>
              <a:t> is een goed vaccin </a:t>
            </a:r>
          </a:p>
          <a:p>
            <a:pPr lvl="1"/>
            <a:r>
              <a:rPr lang="nl-NL" dirty="0"/>
              <a:t>het risico op schade is extreem klein (als het er al is)</a:t>
            </a:r>
          </a:p>
          <a:p>
            <a:pPr lvl="1">
              <a:buFontTx/>
              <a:buChar char="-"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Vaccinatie stand van zaken 18 maart</a:t>
            </a:r>
          </a:p>
        </p:txBody>
      </p:sp>
      <p:pic>
        <p:nvPicPr>
          <p:cNvPr id="4100" name="Picture 4" descr="Moderna bevestigt: “Vaccin werkt ook tegen varianten van cor... - Het  Nieuwsblad Mob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152" y="2106460"/>
            <a:ext cx="2786464" cy="185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C90A3DE-D23E-47FD-9193-21260ABBB04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90" y="608587"/>
            <a:ext cx="2033711" cy="7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72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E5CD053-8566-4BD6-80B9-EB08E0F5A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Levensgebieden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A028188-369C-4342-B829-99001F07E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6309320"/>
            <a:ext cx="2232248" cy="290657"/>
          </a:xfrm>
          <a:prstGeom prst="rect">
            <a:avLst/>
          </a:prstGeom>
        </p:spPr>
      </p:pic>
      <p:pic>
        <p:nvPicPr>
          <p:cNvPr id="6" name="Tijdelijke aanduiding voor inhoud 5" descr="istock_000006123123xsmall.jpg">
            <a:extLst>
              <a:ext uri="{FF2B5EF4-FFF2-40B4-BE49-F238E27FC236}">
                <a16:creationId xmlns:a16="http://schemas.microsoft.com/office/drawing/2014/main" id="{062C070F-6E59-46F7-B0FF-051DB7C60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756" y="1645444"/>
            <a:ext cx="49403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352755D-FD1B-448D-A3AD-5D81B2949D1F}"/>
              </a:ext>
            </a:extLst>
          </p:cNvPr>
          <p:cNvSpPr txBox="1"/>
          <p:nvPr/>
        </p:nvSpPr>
        <p:spPr>
          <a:xfrm>
            <a:off x="3143672" y="5373216"/>
            <a:ext cx="17348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Sociaal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D618479-DE07-4CDA-8483-CDA2E5F6287F}"/>
              </a:ext>
            </a:extLst>
          </p:cNvPr>
          <p:cNvSpPr txBox="1"/>
          <p:nvPr/>
        </p:nvSpPr>
        <p:spPr>
          <a:xfrm>
            <a:off x="1823531" y="245462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Lichamelijk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14CC319-C500-4AA9-AD56-B55E1EDB9BCD}"/>
              </a:ext>
            </a:extLst>
          </p:cNvPr>
          <p:cNvSpPr txBox="1"/>
          <p:nvPr/>
        </p:nvSpPr>
        <p:spPr>
          <a:xfrm>
            <a:off x="7104112" y="164544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Psychisch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B8C3CD8-0B18-4136-A054-97427379EF64}"/>
              </a:ext>
            </a:extLst>
          </p:cNvPr>
          <p:cNvSpPr txBox="1"/>
          <p:nvPr/>
        </p:nvSpPr>
        <p:spPr>
          <a:xfrm>
            <a:off x="7777584" y="4509120"/>
            <a:ext cx="3430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Maatschappelijk</a:t>
            </a:r>
          </a:p>
        </p:txBody>
      </p:sp>
    </p:spTree>
    <p:extLst>
      <p:ext uri="{BB962C8B-B14F-4D97-AF65-F5344CB8AC3E}">
        <p14:creationId xmlns:p14="http://schemas.microsoft.com/office/powerpoint/2010/main" val="4036759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Afbeelding 14">
            <a:extLst>
              <a:ext uri="{FF2B5EF4-FFF2-40B4-BE49-F238E27FC236}">
                <a16:creationId xmlns:a16="http://schemas.microsoft.com/office/drawing/2014/main" id="{629602C4-F847-44A2-A760-50094F9B2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88" y="5753100"/>
            <a:ext cx="161131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kstvak 15">
            <a:extLst>
              <a:ext uri="{FF2B5EF4-FFF2-40B4-BE49-F238E27FC236}">
                <a16:creationId xmlns:a16="http://schemas.microsoft.com/office/drawing/2014/main" id="{F243B05F-57A9-4F19-BEBD-CDCAA2B65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1464521"/>
            <a:ext cx="8939837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3E6DB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Getransplanteerd,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3E6DB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nieuw hoofdstuk?</a:t>
            </a:r>
          </a:p>
        </p:txBody>
      </p:sp>
      <p:pic>
        <p:nvPicPr>
          <p:cNvPr id="2056" name="Picture 4">
            <a:extLst>
              <a:ext uri="{FF2B5EF4-FFF2-40B4-BE49-F238E27FC236}">
                <a16:creationId xmlns:a16="http://schemas.microsoft.com/office/drawing/2014/main" id="{49F71220-8673-43AF-BBAF-A139FCCC1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2191999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95400" y="3645569"/>
            <a:ext cx="863229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PAUZE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Straks: deel 2 </a:t>
            </a:r>
            <a:r>
              <a:rPr kumimoji="0" lang="nl-NL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webinar</a:t>
            </a:r>
            <a:endParaRPr kumimoji="0" lang="nl-NL" sz="2600" b="0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314E9BE-8356-4009-88D2-00E67226185C}"/>
              </a:ext>
            </a:extLst>
          </p:cNvPr>
          <p:cNvSpPr txBox="1"/>
          <p:nvPr/>
        </p:nvSpPr>
        <p:spPr>
          <a:xfrm>
            <a:off x="100297" y="6397973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Webinar 25 maart 2021</a:t>
            </a:r>
          </a:p>
        </p:txBody>
      </p:sp>
    </p:spTree>
    <p:extLst>
      <p:ext uri="{BB962C8B-B14F-4D97-AF65-F5344CB8AC3E}">
        <p14:creationId xmlns:p14="http://schemas.microsoft.com/office/powerpoint/2010/main" val="2379673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Afbeelding 14">
            <a:extLst>
              <a:ext uri="{FF2B5EF4-FFF2-40B4-BE49-F238E27FC236}">
                <a16:creationId xmlns:a16="http://schemas.microsoft.com/office/drawing/2014/main" id="{629602C4-F847-44A2-A760-50094F9B2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88" y="5753100"/>
            <a:ext cx="161131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kstvak 15">
            <a:extLst>
              <a:ext uri="{FF2B5EF4-FFF2-40B4-BE49-F238E27FC236}">
                <a16:creationId xmlns:a16="http://schemas.microsoft.com/office/drawing/2014/main" id="{F243B05F-57A9-4F19-BEBD-CDCAA2B65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1116759"/>
            <a:ext cx="8795821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3E6DB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Getransplanteerd,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3E6DB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nieuw hoofdstuk?</a:t>
            </a:r>
          </a:p>
        </p:txBody>
      </p:sp>
      <p:pic>
        <p:nvPicPr>
          <p:cNvPr id="2056" name="Picture 4">
            <a:extLst>
              <a:ext uri="{FF2B5EF4-FFF2-40B4-BE49-F238E27FC236}">
                <a16:creationId xmlns:a16="http://schemas.microsoft.com/office/drawing/2014/main" id="{49F71220-8673-43AF-BBAF-A139FCCC1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2191999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731403" y="2996952"/>
            <a:ext cx="107291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dirty="0">
                <a:solidFill>
                  <a:srgbClr val="FF0000"/>
                </a:solidFill>
              </a:rPr>
              <a:t>Sabine Hopman</a:t>
            </a:r>
            <a:r>
              <a:rPr lang="nl-NL" sz="2800" dirty="0">
                <a:solidFill>
                  <a:srgbClr val="FF0000"/>
                </a:solidFill>
              </a:rPr>
              <a:t>, medisch maatschappelijk werker Nierziekten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600" dirty="0">
              <a:solidFill>
                <a:srgbClr val="FF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600" dirty="0">
              <a:solidFill>
                <a:srgbClr val="FF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>
                <a:solidFill>
                  <a:srgbClr val="FF0000"/>
                </a:solidFill>
              </a:rPr>
              <a:t>i</a:t>
            </a:r>
            <a:r>
              <a:rPr kumimoji="0" lang="nl-NL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gesprek met: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Maarten van der Pluijm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dirty="0">
                <a:solidFill>
                  <a:srgbClr val="FF0000"/>
                </a:solidFill>
              </a:rPr>
              <a:t>José Maas</a:t>
            </a:r>
            <a:endParaRPr kumimoji="0" lang="nl-NL" sz="2800" b="0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09CA912-090B-4DE6-8DC9-C6648610FE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416" y="3501008"/>
            <a:ext cx="2520280" cy="32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97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Afbeelding 14">
            <a:extLst>
              <a:ext uri="{FF2B5EF4-FFF2-40B4-BE49-F238E27FC236}">
                <a16:creationId xmlns:a16="http://schemas.microsoft.com/office/drawing/2014/main" id="{629602C4-F847-44A2-A760-50094F9B2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88" y="5753100"/>
            <a:ext cx="161131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kstvak 15">
            <a:extLst>
              <a:ext uri="{FF2B5EF4-FFF2-40B4-BE49-F238E27FC236}">
                <a16:creationId xmlns:a16="http://schemas.microsoft.com/office/drawing/2014/main" id="{F243B05F-57A9-4F19-BEBD-CDCAA2B65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8" y="2060848"/>
            <a:ext cx="105851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nl-NL" altLang="en-US" sz="5400" i="1" dirty="0">
                <a:solidFill>
                  <a:srgbClr val="3E6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Einde </a:t>
            </a:r>
            <a:r>
              <a:rPr lang="nl-NL" altLang="en-US" sz="5400" i="1" dirty="0" err="1">
                <a:solidFill>
                  <a:srgbClr val="3E6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webinar</a:t>
            </a:r>
            <a:endParaRPr lang="nl-NL" altLang="en-US" sz="5400" i="1" dirty="0">
              <a:solidFill>
                <a:srgbClr val="3E6DB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6" name="Picture 4">
            <a:extLst>
              <a:ext uri="{FF2B5EF4-FFF2-40B4-BE49-F238E27FC236}">
                <a16:creationId xmlns:a16="http://schemas.microsoft.com/office/drawing/2014/main" id="{49F71220-8673-43AF-BBAF-A139FCCC1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2191999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314E9BE-8356-4009-88D2-00E67226185C}"/>
              </a:ext>
            </a:extLst>
          </p:cNvPr>
          <p:cNvSpPr txBox="1"/>
          <p:nvPr/>
        </p:nvSpPr>
        <p:spPr>
          <a:xfrm>
            <a:off x="100297" y="6397973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Webinar 25 maart 2021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CCEE057-F7AE-45BA-99C8-CEFED5491925}"/>
              </a:ext>
            </a:extLst>
          </p:cNvPr>
          <p:cNvSpPr txBox="1"/>
          <p:nvPr/>
        </p:nvSpPr>
        <p:spPr>
          <a:xfrm>
            <a:off x="767408" y="3212976"/>
            <a:ext cx="1058517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600" b="1" dirty="0">
                <a:solidFill>
                  <a:schemeClr val="accent1">
                    <a:lumMod val="75000"/>
                  </a:schemeClr>
                </a:solidFill>
              </a:rPr>
              <a:t>Meer informatie?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srgbClr val="FF0000"/>
                </a:solidFill>
              </a:rPr>
              <a:t>nieren.nl</a:t>
            </a:r>
            <a:r>
              <a:rPr lang="nl-NL" sz="2600" b="1" dirty="0">
                <a:solidFill>
                  <a:srgbClr val="FF0000"/>
                </a:solidFill>
              </a:rPr>
              <a:t> </a:t>
            </a:r>
            <a:r>
              <a:rPr lang="nl-NL" sz="2600" b="1" dirty="0">
                <a:solidFill>
                  <a:schemeClr val="accent1">
                    <a:lumMod val="75000"/>
                  </a:schemeClr>
                </a:solidFill>
              </a:rPr>
              <a:t>en </a:t>
            </a:r>
            <a:r>
              <a:rPr lang="nl-NL" sz="3200" b="1" dirty="0">
                <a:solidFill>
                  <a:srgbClr val="FF0000"/>
                </a:solidFill>
              </a:rPr>
              <a:t>nvn.nl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600" b="1" dirty="0">
              <a:solidFill>
                <a:srgbClr val="FF000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600" b="1" dirty="0">
                <a:solidFill>
                  <a:schemeClr val="accent1">
                    <a:lumMod val="75000"/>
                  </a:schemeClr>
                </a:solidFill>
              </a:rPr>
              <a:t>Het </a:t>
            </a:r>
            <a:r>
              <a:rPr lang="nl-NL" sz="2600" b="1" dirty="0" err="1">
                <a:solidFill>
                  <a:schemeClr val="accent1">
                    <a:lumMod val="75000"/>
                  </a:schemeClr>
                </a:solidFill>
              </a:rPr>
              <a:t>webinar</a:t>
            </a:r>
            <a:r>
              <a:rPr lang="nl-NL" sz="2600" b="1" dirty="0">
                <a:solidFill>
                  <a:schemeClr val="accent1">
                    <a:lumMod val="75000"/>
                  </a:schemeClr>
                </a:solidFill>
              </a:rPr>
              <a:t> is binnenkort terug te kijken op www.nvn.nl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600" b="0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84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6AFDF73-8737-439C-B009-E7E1678F8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l-NL" sz="2800" b="1" dirty="0"/>
              <a:t>Vooraf					Achteraf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2800" dirty="0"/>
              <a:t>Bekend ziekenhuis				Nieuw UMC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2800" dirty="0"/>
              <a:t>Rationeel 					Ervaring / gevoel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2800" dirty="0"/>
              <a:t>Verwachtingen				Realiteit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2800" dirty="0"/>
              <a:t>Gemiddelden 				Individuele situatie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2800" dirty="0"/>
              <a:t>“Dat gebeurt mij niet” 			“Het gebeurde wel” </a:t>
            </a:r>
          </a:p>
          <a:p>
            <a:pPr>
              <a:lnSpc>
                <a:spcPct val="100000"/>
              </a:lnSpc>
            </a:pPr>
            <a:endParaRPr lang="nl-NL" sz="28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2C578A-22DB-45E8-ABDC-AD9E06AA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 hoofdstuk - Grote overgang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131BED4-3888-4C00-BF64-09CE09B23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368" y="6309320"/>
            <a:ext cx="2232248" cy="290657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81799B46-CC32-473A-9021-7076A5EC1C4E}"/>
              </a:ext>
            </a:extLst>
          </p:cNvPr>
          <p:cNvCxnSpPr>
            <a:cxnSpLocks/>
          </p:cNvCxnSpPr>
          <p:nvPr/>
        </p:nvCxnSpPr>
        <p:spPr>
          <a:xfrm>
            <a:off x="5735960" y="1340768"/>
            <a:ext cx="0" cy="360004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412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Afbeelding 14">
            <a:extLst>
              <a:ext uri="{FF2B5EF4-FFF2-40B4-BE49-F238E27FC236}">
                <a16:creationId xmlns:a16="http://schemas.microsoft.com/office/drawing/2014/main" id="{629602C4-F847-44A2-A760-50094F9B2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88" y="5753100"/>
            <a:ext cx="161131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kstvak 15">
            <a:extLst>
              <a:ext uri="{FF2B5EF4-FFF2-40B4-BE49-F238E27FC236}">
                <a16:creationId xmlns:a16="http://schemas.microsoft.com/office/drawing/2014/main" id="{F243B05F-57A9-4F19-BEBD-CDCAA2B65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2" y="1419173"/>
            <a:ext cx="9303083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nl-NL" altLang="en-US" sz="5400" i="1" dirty="0">
                <a:solidFill>
                  <a:srgbClr val="3E6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Getransplanteerd,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nl-NL" altLang="en-US" sz="5400" i="1" dirty="0">
                <a:solidFill>
                  <a:srgbClr val="3E6D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nieuw hoofdstuk?</a:t>
            </a:r>
          </a:p>
        </p:txBody>
      </p:sp>
      <p:pic>
        <p:nvPicPr>
          <p:cNvPr id="2056" name="Picture 4">
            <a:extLst>
              <a:ext uri="{FF2B5EF4-FFF2-40B4-BE49-F238E27FC236}">
                <a16:creationId xmlns:a16="http://schemas.microsoft.com/office/drawing/2014/main" id="{49F71220-8673-43AF-BBAF-A139FCCC1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2191999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983432" y="3653951"/>
            <a:ext cx="10081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</a:rPr>
              <a:t>Arjan van Zuilen</a:t>
            </a:r>
          </a:p>
          <a:p>
            <a:r>
              <a:rPr lang="nl-NL" sz="2800" dirty="0">
                <a:solidFill>
                  <a:srgbClr val="FF0000"/>
                </a:solidFill>
              </a:rPr>
              <a:t>Internist-Nefroloog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7E5E755-902E-4688-83E5-002981FC3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873" y="4521256"/>
            <a:ext cx="2785863" cy="109265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314E9BE-8356-4009-88D2-00E67226185C}"/>
              </a:ext>
            </a:extLst>
          </p:cNvPr>
          <p:cNvSpPr txBox="1"/>
          <p:nvPr/>
        </p:nvSpPr>
        <p:spPr>
          <a:xfrm>
            <a:off x="100297" y="6397973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Webinar 25 maart 2021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CE0DF2CA-A2C9-4008-9BE5-F74800A17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141424"/>
            <a:ext cx="9388351" cy="50973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nl-NL" sz="2800" b="1" dirty="0"/>
              <a:t>Hoe lang gaat een nier ook al weer mee</a:t>
            </a:r>
          </a:p>
          <a:p>
            <a:pPr lvl="1">
              <a:spcBef>
                <a:spcPts val="0"/>
              </a:spcBef>
            </a:pPr>
            <a:r>
              <a:rPr lang="nl-NL" dirty="0"/>
              <a:t>Wat als de nier problemen geeft</a:t>
            </a:r>
          </a:p>
          <a:p>
            <a:pPr>
              <a:spcBef>
                <a:spcPts val="0"/>
              </a:spcBef>
            </a:pPr>
            <a:r>
              <a:rPr lang="nl-NL" sz="2800" b="1" dirty="0"/>
              <a:t>Waar zijn die afweer-pillen goed voor</a:t>
            </a:r>
          </a:p>
          <a:p>
            <a:pPr lvl="1">
              <a:spcBef>
                <a:spcPts val="0"/>
              </a:spcBef>
            </a:pPr>
            <a:r>
              <a:rPr lang="nl-NL" dirty="0"/>
              <a:t>Hoe werken de pillen</a:t>
            </a:r>
          </a:p>
          <a:p>
            <a:pPr lvl="1">
              <a:spcBef>
                <a:spcPts val="0"/>
              </a:spcBef>
            </a:pPr>
            <a:r>
              <a:rPr lang="nl-NL" dirty="0"/>
              <a:t>Goed innemen</a:t>
            </a:r>
          </a:p>
          <a:p>
            <a:pPr lvl="1">
              <a:spcBef>
                <a:spcPts val="0"/>
              </a:spcBef>
            </a:pPr>
            <a:r>
              <a:rPr lang="nl-NL" dirty="0"/>
              <a:t>Bijwerkingen</a:t>
            </a:r>
          </a:p>
          <a:p>
            <a:pPr>
              <a:spcBef>
                <a:spcPts val="0"/>
              </a:spcBef>
            </a:pPr>
            <a:r>
              <a:rPr lang="nl-NL" sz="2800" b="1" dirty="0"/>
              <a:t>Gezonde nier in een gezond lichaam</a:t>
            </a:r>
          </a:p>
          <a:p>
            <a:pPr lvl="1">
              <a:spcBef>
                <a:spcPts val="0"/>
              </a:spcBef>
            </a:pPr>
            <a:r>
              <a:rPr lang="nl-NL" dirty="0"/>
              <a:t>Preventie hart- en vaatziekten</a:t>
            </a:r>
          </a:p>
          <a:p>
            <a:pPr lvl="1">
              <a:spcBef>
                <a:spcPts val="0"/>
              </a:spcBef>
            </a:pPr>
            <a:r>
              <a:rPr lang="nl-NL" dirty="0"/>
              <a:t>Preventie kanker</a:t>
            </a:r>
          </a:p>
          <a:p>
            <a:pPr lvl="1">
              <a:spcBef>
                <a:spcPts val="0"/>
              </a:spcBef>
            </a:pPr>
            <a:r>
              <a:rPr lang="nl-NL" dirty="0"/>
              <a:t>Gezonde en veilige voeding</a:t>
            </a:r>
          </a:p>
          <a:p>
            <a:pPr>
              <a:spcBef>
                <a:spcPts val="0"/>
              </a:spcBef>
            </a:pPr>
            <a:r>
              <a:rPr lang="nl-NL" sz="2800" dirty="0"/>
              <a:t> </a:t>
            </a:r>
            <a:r>
              <a:rPr lang="nl-NL" sz="2800" b="1" dirty="0"/>
              <a:t>Niertransplantatie en </a:t>
            </a:r>
            <a:r>
              <a:rPr lang="nl-NL" sz="2800" b="1" dirty="0" err="1"/>
              <a:t>Covid</a:t>
            </a:r>
            <a:endParaRPr lang="nl-NL" sz="2800" b="1" dirty="0"/>
          </a:p>
          <a:p>
            <a:pPr lvl="1">
              <a:spcBef>
                <a:spcPts val="0"/>
              </a:spcBef>
            </a:pPr>
            <a:r>
              <a:rPr lang="nl-NL" dirty="0"/>
              <a:t>Stand van zaken t.a.v. vaccinatie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0125B666-309D-4385-89D5-DA1CC7D09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C854F05-8FC1-45BF-A30B-FE476725A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760" y="653413"/>
            <a:ext cx="2036240" cy="7986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083346"/>
            <a:ext cx="6952878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FB0EEF7-1676-4F2B-AAE4-55FB3F457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6120" y="1438219"/>
            <a:ext cx="4464496" cy="3857822"/>
          </a:xfrm>
        </p:spPr>
        <p:txBody>
          <a:bodyPr/>
          <a:lstStyle/>
          <a:p>
            <a:r>
              <a:rPr lang="nl-NL" dirty="0"/>
              <a:t>Na 10 jaar:  </a:t>
            </a:r>
          </a:p>
          <a:p>
            <a:pPr lvl="1"/>
            <a:r>
              <a:rPr lang="nl-NL" dirty="0"/>
              <a:t>Overleden donor: 45%</a:t>
            </a:r>
          </a:p>
          <a:p>
            <a:pPr lvl="1"/>
            <a:r>
              <a:rPr lang="nl-NL" dirty="0"/>
              <a:t>Levende donor: 65%</a:t>
            </a:r>
          </a:p>
          <a:p>
            <a:r>
              <a:rPr lang="nl-NL" dirty="0"/>
              <a:t>In 1</a:t>
            </a:r>
            <a:r>
              <a:rPr lang="nl-NL" baseline="30000" dirty="0"/>
              <a:t>e</a:t>
            </a:r>
            <a:r>
              <a:rPr lang="nl-NL" dirty="0"/>
              <a:t> jaar:</a:t>
            </a:r>
          </a:p>
          <a:p>
            <a:pPr lvl="2"/>
            <a:r>
              <a:rPr lang="nl-NL" dirty="0"/>
              <a:t>weinig gedoe </a:t>
            </a:r>
          </a:p>
          <a:p>
            <a:pPr lvl="2"/>
            <a:r>
              <a:rPr lang="nl-NL" dirty="0"/>
              <a:t>Goede medicatie inname </a:t>
            </a:r>
          </a:p>
          <a:p>
            <a:pPr lvl="1"/>
            <a:r>
              <a:rPr lang="nl-NL" dirty="0"/>
              <a:t>Gunstige prognose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AB2180C-D129-499B-BC74-89EE98B94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lang gaat een nier ook al weer mee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D2B15E6-36D3-4BC7-80E1-80CE94152EC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90" y="608587"/>
            <a:ext cx="2033711" cy="7990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ᐈ Kidneys cartoon stock images, Royalty Free sad kidneys pics | download on 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754" y="775133"/>
            <a:ext cx="3131047" cy="313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39416" y="1382181"/>
            <a:ext cx="10454952" cy="5069159"/>
          </a:xfrm>
        </p:spPr>
        <p:txBody>
          <a:bodyPr/>
          <a:lstStyle/>
          <a:p>
            <a:r>
              <a:rPr lang="nl-NL" sz="2800" dirty="0"/>
              <a:t>Acute afstoting (vaker bij onregelmatige pil-inname)</a:t>
            </a:r>
          </a:p>
          <a:p>
            <a:r>
              <a:rPr lang="nl-NL" sz="2800" dirty="0"/>
              <a:t>Chronische afstoting </a:t>
            </a:r>
          </a:p>
          <a:p>
            <a:r>
              <a:rPr lang="nl-NL" sz="2800" dirty="0"/>
              <a:t>Schade aan nier door eigen nierziekte</a:t>
            </a:r>
          </a:p>
          <a:p>
            <a:r>
              <a:rPr lang="nl-NL" sz="2800" dirty="0"/>
              <a:t>Slijtage </a:t>
            </a:r>
          </a:p>
          <a:p>
            <a:pPr lvl="1"/>
            <a:r>
              <a:rPr lang="nl-NL" dirty="0"/>
              <a:t>oudere donor/ hoge bloeddruk/ slechte reactie op afweerremmende medicijnen </a:t>
            </a:r>
          </a:p>
          <a:p>
            <a:r>
              <a:rPr lang="nl-NL" sz="2800" dirty="0"/>
              <a:t>Schade aan nier door b.v. infectie/ kanker</a:t>
            </a:r>
          </a:p>
          <a:p>
            <a:pPr lvl="1"/>
            <a:r>
              <a:rPr lang="nl-NL" dirty="0"/>
              <a:t>CMV/ BK</a:t>
            </a:r>
          </a:p>
          <a:p>
            <a:r>
              <a:rPr lang="nl-NL" sz="2800" dirty="0"/>
              <a:t>Late vernauwing van de urineleider</a:t>
            </a:r>
          </a:p>
          <a:p>
            <a:pPr marL="457200" lvl="1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als de nier later problemen geeft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E4F66CC-DFFB-4327-863A-E482C108FD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90" y="608587"/>
            <a:ext cx="2033711" cy="7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85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ᐈ Kidneys cartoon stock images, Royalty Free sad kidneys pics | download on 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834" y="1908022"/>
            <a:ext cx="3376766" cy="356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95400" y="1382181"/>
            <a:ext cx="10454952" cy="5069159"/>
          </a:xfrm>
        </p:spPr>
        <p:txBody>
          <a:bodyPr>
            <a:normAutofit fontScale="32500" lnSpcReduction="20000"/>
          </a:bodyPr>
          <a:lstStyle/>
          <a:p>
            <a:r>
              <a:rPr lang="nl-NL" sz="8600" dirty="0"/>
              <a:t>Bij afstoting =&gt; behandeling van afstoting door:</a:t>
            </a:r>
          </a:p>
          <a:p>
            <a:pPr lvl="1"/>
            <a:r>
              <a:rPr lang="nl-NL" sz="8600" dirty="0"/>
              <a:t>ophogen van de onderhoudsmedicatie</a:t>
            </a:r>
          </a:p>
          <a:p>
            <a:pPr lvl="1"/>
            <a:r>
              <a:rPr lang="nl-NL" sz="8600" dirty="0"/>
              <a:t>Kuren </a:t>
            </a:r>
            <a:r>
              <a:rPr lang="nl-NL" sz="8600" dirty="0" err="1"/>
              <a:t>mket</a:t>
            </a:r>
            <a:r>
              <a:rPr lang="nl-NL" sz="8600" dirty="0"/>
              <a:t> b.v. hoge doseringen prednisolon of andere medicijnen</a:t>
            </a:r>
          </a:p>
          <a:p>
            <a:r>
              <a:rPr lang="nl-NL" sz="8600" dirty="0"/>
              <a:t>Bij slechte reactie van nier op medicijnen:</a:t>
            </a:r>
          </a:p>
          <a:p>
            <a:pPr lvl="1"/>
            <a:r>
              <a:rPr lang="nl-NL" sz="8600" dirty="0"/>
              <a:t>als het kan, medicatie aanpassen</a:t>
            </a:r>
          </a:p>
          <a:p>
            <a:r>
              <a:rPr lang="nl-NL" sz="8600" dirty="0"/>
              <a:t>Bij eigen nierziekte: </a:t>
            </a:r>
          </a:p>
          <a:p>
            <a:pPr lvl="1"/>
            <a:r>
              <a:rPr lang="nl-NL" sz="8600" dirty="0"/>
              <a:t>behandelen wat kan</a:t>
            </a:r>
          </a:p>
          <a:p>
            <a:r>
              <a:rPr lang="nl-NL" sz="8600" dirty="0"/>
              <a:t>Bij infectie: </a:t>
            </a:r>
          </a:p>
          <a:p>
            <a:pPr lvl="1"/>
            <a:r>
              <a:rPr lang="nl-NL" sz="8600" dirty="0"/>
              <a:t>behandelen wat kan/ nieuwe infecties voorkomen</a:t>
            </a:r>
          </a:p>
          <a:p>
            <a:r>
              <a:rPr lang="nl-NL" sz="8600" dirty="0"/>
              <a:t>Bij problemen met urineleider: </a:t>
            </a:r>
          </a:p>
          <a:p>
            <a:pPr lvl="1"/>
            <a:r>
              <a:rPr lang="nl-NL" sz="8600" dirty="0"/>
              <a:t>vernauwing oplossen door soms nieuwe operatie</a:t>
            </a:r>
          </a:p>
          <a:p>
            <a:pPr lvl="1"/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als de nier problemen geeft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54A2901-0DE6-4DA5-A81B-B286A56849C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90" y="608587"/>
            <a:ext cx="2033711" cy="7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05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67408" y="1600201"/>
            <a:ext cx="10585176" cy="4002085"/>
          </a:xfrm>
        </p:spPr>
        <p:txBody>
          <a:bodyPr/>
          <a:lstStyle/>
          <a:p>
            <a:r>
              <a:rPr lang="nl-NL" sz="2800" dirty="0"/>
              <a:t>Uitzoeken oorzaak =&gt; vaak biopsie nodig</a:t>
            </a:r>
          </a:p>
          <a:p>
            <a:r>
              <a:rPr lang="nl-NL" sz="2800" dirty="0"/>
              <a:t>Bijtijds nadenken over volgende transplantatie</a:t>
            </a:r>
          </a:p>
          <a:p>
            <a:pPr lvl="1"/>
            <a:r>
              <a:rPr lang="nl-NL" dirty="0"/>
              <a:t>Kan dat nog: vaak wel</a:t>
            </a:r>
          </a:p>
          <a:p>
            <a:pPr lvl="1"/>
            <a:r>
              <a:rPr lang="nl-NL" dirty="0"/>
              <a:t>Wil je dat nog?</a:t>
            </a:r>
          </a:p>
          <a:p>
            <a:pPr lvl="2"/>
            <a:r>
              <a:rPr lang="nl-NL" sz="2600" dirty="0"/>
              <a:t>Voordelen groter dan risico’s?</a:t>
            </a:r>
          </a:p>
          <a:p>
            <a:pPr lvl="1"/>
            <a:r>
              <a:rPr lang="nl-NL" dirty="0"/>
              <a:t>Zijn er donoren?</a:t>
            </a:r>
          </a:p>
          <a:p>
            <a:pPr lvl="1"/>
            <a:r>
              <a:rPr lang="nl-NL" dirty="0"/>
              <a:t>Wanneer transplanteren =&gt; liefst voor start dialyse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Als de nier gaat falen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D410D2B-2FA6-4107-906B-50C9796B024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90" y="608587"/>
            <a:ext cx="2033711" cy="7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80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A3CA4FF381D74EB9426F7A02061808" ma:contentTypeVersion="18" ma:contentTypeDescription="Een nieuw document maken." ma:contentTypeScope="" ma:versionID="c581f40014a141577578d081cab39546">
  <xsd:schema xmlns:xsd="http://www.w3.org/2001/XMLSchema" xmlns:xs="http://www.w3.org/2001/XMLSchema" xmlns:p="http://schemas.microsoft.com/office/2006/metadata/properties" xmlns:ns2="71c33eae-e522-400a-aaac-3e86f97f4eba" xmlns:ns3="4b2491aa-951b-4943-8647-4dc6eee7a6bd" xmlns:ns4="9c1c412f-b643-446d-99ef-bf26fadf0ee9" targetNamespace="http://schemas.microsoft.com/office/2006/metadata/properties" ma:root="true" ma:fieldsID="c78c48e2d6fb867cf53ed61223312ba9" ns2:_="" ns3:_="" ns4:_="">
    <xsd:import namespace="71c33eae-e522-400a-aaac-3e86f97f4eba"/>
    <xsd:import namespace="4b2491aa-951b-4943-8647-4dc6eee7a6bd"/>
    <xsd:import namespace="9c1c412f-b643-446d-99ef-bf26fadf0e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33eae-e522-400a-aaac-3e86f97f4e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d867c2a-cafd-47d4-9bb7-7e23cb4e68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491aa-951b-4943-8647-4dc6eee7a6b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c412f-b643-446d-99ef-bf26fadf0ee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d75fdcb-d4c7-4261-bf05-ae88251487a9}" ma:internalName="TaxCatchAll" ma:showField="CatchAllData" ma:web="9c1c412f-b643-446d-99ef-bf26fadf0e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c33eae-e522-400a-aaac-3e86f97f4eba">
      <Terms xmlns="http://schemas.microsoft.com/office/infopath/2007/PartnerControls"/>
    </lcf76f155ced4ddcb4097134ff3c332f>
    <TaxCatchAll xmlns="9c1c412f-b643-446d-99ef-bf26fadf0ee9" xsi:nil="true"/>
  </documentManagement>
</p:properties>
</file>

<file path=customXml/itemProps1.xml><?xml version="1.0" encoding="utf-8"?>
<ds:datastoreItem xmlns:ds="http://schemas.openxmlformats.org/officeDocument/2006/customXml" ds:itemID="{CD559F53-C34D-4400-B101-A7AA0539128B}"/>
</file>

<file path=customXml/itemProps2.xml><?xml version="1.0" encoding="utf-8"?>
<ds:datastoreItem xmlns:ds="http://schemas.openxmlformats.org/officeDocument/2006/customXml" ds:itemID="{855ECBAE-5469-4E45-85FD-DCC151EFAEB4}"/>
</file>

<file path=customXml/itemProps3.xml><?xml version="1.0" encoding="utf-8"?>
<ds:datastoreItem xmlns:ds="http://schemas.openxmlformats.org/officeDocument/2006/customXml" ds:itemID="{F198A964-BF98-4521-800E-DC331905736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</TotalTime>
  <Words>1168</Words>
  <Application>Microsoft Office PowerPoint</Application>
  <PresentationFormat>Breedbeeld</PresentationFormat>
  <Paragraphs>199</Paragraphs>
  <Slides>22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Verdana</vt:lpstr>
      <vt:lpstr>Wingdings</vt:lpstr>
      <vt:lpstr>Office-thema</vt:lpstr>
      <vt:lpstr>PowerPoint-presentatie</vt:lpstr>
      <vt:lpstr>Levensgebieden</vt:lpstr>
      <vt:lpstr>Nieuw hoofdstuk - Grote overgang</vt:lpstr>
      <vt:lpstr>PowerPoint-presentatie</vt:lpstr>
      <vt:lpstr>Inhoud</vt:lpstr>
      <vt:lpstr>Hoe lang gaat een nier ook al weer mee</vt:lpstr>
      <vt:lpstr>Wat als de nier later problemen geeft</vt:lpstr>
      <vt:lpstr>Wat als de nier problemen geeft</vt:lpstr>
      <vt:lpstr>Als de nier gaat falen</vt:lpstr>
      <vt:lpstr>Waar zijn die afweer-pillen goed voor </vt:lpstr>
      <vt:lpstr>Waarom verschillende schema’s </vt:lpstr>
      <vt:lpstr>Goed innemen medicatie</vt:lpstr>
      <vt:lpstr>Bijwerkingen komen veel voor</vt:lpstr>
      <vt:lpstr>Gezonde nier in een gezond lichaam</vt:lpstr>
      <vt:lpstr>Gezonde nier in een gezond lichaam</vt:lpstr>
      <vt:lpstr>Gezonde nier in een gezond lichaam</vt:lpstr>
      <vt:lpstr>Gezonde en veilige voeding</vt:lpstr>
      <vt:lpstr>Niertransplantatie en COVID</vt:lpstr>
      <vt:lpstr>Vaccinatie stand van zaken 18 maart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Wilma Saras</dc:creator>
  <cp:lastModifiedBy>Kitty Jager</cp:lastModifiedBy>
  <cp:revision>70</cp:revision>
  <dcterms:created xsi:type="dcterms:W3CDTF">2014-05-12T22:36:25Z</dcterms:created>
  <dcterms:modified xsi:type="dcterms:W3CDTF">2021-03-19T15:21:14Z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0x0101009EA3CA4FF381D74EB9426F7A02061808</vt:lpwstr>
  </property>
</Properties>
</file>